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314" r:id="rId10"/>
    <p:sldId id="315" r:id="rId11"/>
    <p:sldId id="316" r:id="rId12"/>
    <p:sldId id="267" r:id="rId13"/>
    <p:sldId id="265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83" r:id="rId24"/>
    <p:sldId id="279" r:id="rId25"/>
    <p:sldId id="285" r:id="rId26"/>
    <p:sldId id="287" r:id="rId27"/>
    <p:sldId id="288" r:id="rId28"/>
    <p:sldId id="290" r:id="rId29"/>
    <p:sldId id="292" r:id="rId30"/>
    <p:sldId id="294" r:id="rId31"/>
    <p:sldId id="296" r:id="rId32"/>
    <p:sldId id="306" r:id="rId33"/>
    <p:sldId id="308" r:id="rId34"/>
    <p:sldId id="299" r:id="rId35"/>
    <p:sldId id="300" r:id="rId36"/>
    <p:sldId id="298" r:id="rId37"/>
    <p:sldId id="303" r:id="rId38"/>
    <p:sldId id="305" r:id="rId39"/>
    <p:sldId id="312" r:id="rId40"/>
    <p:sldId id="307" r:id="rId41"/>
    <p:sldId id="309" r:id="rId42"/>
    <p:sldId id="310" r:id="rId4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35" autoAdjust="0"/>
    <p:restoredTop sz="94660"/>
  </p:normalViewPr>
  <p:slideViewPr>
    <p:cSldViewPr>
      <p:cViewPr varScale="1">
        <p:scale>
          <a:sx n="79" d="100"/>
          <a:sy n="79" d="100"/>
        </p:scale>
        <p:origin x="1723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5CC25A-FC39-45C7-B04D-06F55662F8CE}" type="datetimeFigureOut">
              <a:rPr lang="ru-RU" smtClean="0"/>
              <a:t>10.02.2020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4AD2D6-8FDE-4393-B21B-59F09F114A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7461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AD2D6-8FDE-4393-B21B-59F09F114A64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3601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AD2D6-8FDE-4393-B21B-59F09F114A64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7283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AD2D6-8FDE-4393-B21B-59F09F114A64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48587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AD2D6-8FDE-4393-B21B-59F09F114A64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41793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AD2D6-8FDE-4393-B21B-59F09F114A64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43146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AD2D6-8FDE-4393-B21B-59F09F114A64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4513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AD2D6-8FDE-4393-B21B-59F09F114A64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25336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AD2D6-8FDE-4393-B21B-59F09F114A64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03770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AD2D6-8FDE-4393-B21B-59F09F114A64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94537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AD2D6-8FDE-4393-B21B-59F09F114A64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69781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AD2D6-8FDE-4393-B21B-59F09F114A64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3392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AD2D6-8FDE-4393-B21B-59F09F114A64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10358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AD2D6-8FDE-4393-B21B-59F09F114A64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354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AD2D6-8FDE-4393-B21B-59F09F114A64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0741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AD2D6-8FDE-4393-B21B-59F09F114A64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2728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AD2D6-8FDE-4393-B21B-59F09F114A64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6292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AD2D6-8FDE-4393-B21B-59F09F114A64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315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AD2D6-8FDE-4393-B21B-59F09F114A64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7009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AD2D6-8FDE-4393-B21B-59F09F114A64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0657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AD2D6-8FDE-4393-B21B-59F09F114A64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5656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10.02.2020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10.02.2020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10.02.2020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10.02.2020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10.02.2020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10.02.2020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10.02.2020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10.02.2020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10.02.2020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10.02.2020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10.02.2020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10.02.2020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cid:image005.jpg@01D449CC.10A45C30" TargetMode="External"/><Relationship Id="rId4" Type="http://schemas.openxmlformats.org/officeDocument/2006/relationships/image" Target="../media/image2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3568" y="1268760"/>
            <a:ext cx="7175351" cy="1793167"/>
          </a:xfrm>
        </p:spPr>
        <p:txBody>
          <a:bodyPr/>
          <a:lstStyle/>
          <a:p>
            <a:pPr marL="182880" indent="0" algn="ctr">
              <a:buNone/>
            </a:pPr>
            <a:r>
              <a:rPr lang="ru-RU" sz="4400" dirty="0">
                <a:latin typeface="Times New Roman" panose="02020603050405020304" pitchFamily="18" charset="0"/>
                <a:ea typeface="Source Sans Pro Semibold" panose="020B0603030403020204" pitchFamily="34" charset="0"/>
                <a:cs typeface="Times New Roman" panose="02020603050405020304" pitchFamily="18" charset="0"/>
              </a:rPr>
              <a:t>Разработка проектной документации при создании антенных систем БРЛС</a:t>
            </a:r>
          </a:p>
        </p:txBody>
      </p:sp>
    </p:spTree>
    <p:extLst>
      <p:ext uri="{BB962C8B-B14F-4D97-AF65-F5344CB8AC3E}">
        <p14:creationId xmlns:p14="http://schemas.microsoft.com/office/powerpoint/2010/main" val="1627965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27584" y="260648"/>
            <a:ext cx="7992888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Эскизный проект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3528" y="1012954"/>
            <a:ext cx="84969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техническое описание должно быть включено:</a:t>
            </a:r>
          </a:p>
          <a:p>
            <a:pPr marL="514350" indent="-514350" algn="just">
              <a:buAutoNum type="arabicParenR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Назначение антенной системы;</a:t>
            </a:r>
          </a:p>
          <a:p>
            <a:pPr marL="514350" indent="-514350" algn="just">
              <a:buAutoNum type="arabicParenR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возможности использования ранее разработанных антенных систем;</a:t>
            </a:r>
          </a:p>
          <a:p>
            <a:pPr marL="514350" indent="-514350" algn="just">
              <a:buAutoNum type="arabicParenR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Состав антенной системы;</a:t>
            </a:r>
          </a:p>
          <a:p>
            <a:pPr marL="514350" indent="-514350" algn="just">
              <a:buAutoNum type="arabicParenR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Схема деления;</a:t>
            </a:r>
          </a:p>
          <a:p>
            <a:pPr marL="514350" indent="-514350" algn="just">
              <a:buAutoNum type="arabicParenR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Структурно-функциональная схема антенны и его составных частей.</a:t>
            </a:r>
          </a:p>
          <a:p>
            <a:pPr marL="514350" indent="-514350" algn="just">
              <a:buAutoNum type="arabicParenR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антенной системы;</a:t>
            </a:r>
          </a:p>
          <a:p>
            <a:pPr marL="514350" indent="-514350" algn="just">
              <a:buAutoNum type="arabicParenR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Расчеты нагрузок, прочности и упругих динамических характеристик конструкции;</a:t>
            </a:r>
          </a:p>
          <a:p>
            <a:pPr marL="514350" indent="-514350" algn="just">
              <a:buAutoNum type="arabicParenR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Тепловой расчет;</a:t>
            </a:r>
          </a:p>
        </p:txBody>
      </p:sp>
    </p:spTree>
    <p:extLst>
      <p:ext uri="{BB962C8B-B14F-4D97-AF65-F5344CB8AC3E}">
        <p14:creationId xmlns:p14="http://schemas.microsoft.com/office/powerpoint/2010/main" val="4084345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27584" y="260648"/>
            <a:ext cx="7992888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Эскизный проект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3528" y="1012954"/>
            <a:ext cx="849694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9)   Расчет надежности;</a:t>
            </a:r>
          </a:p>
          <a:p>
            <a:pPr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10) График работ. Технико-экономические показатели.</a:t>
            </a:r>
          </a:p>
          <a:p>
            <a:pPr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11) Комплексная оценка реализуемости выполнения ОКР по созданию антенной системы;</a:t>
            </a:r>
          </a:p>
          <a:p>
            <a:pPr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12) Анализ выполнения требований ТЗ;</a:t>
            </a:r>
          </a:p>
          <a:p>
            <a:pPr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13) Заключение.</a:t>
            </a:r>
          </a:p>
          <a:p>
            <a:pPr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Приложение. Чертежи.</a:t>
            </a:r>
          </a:p>
        </p:txBody>
      </p:sp>
    </p:spTree>
    <p:extLst>
      <p:ext uri="{BB962C8B-B14F-4D97-AF65-F5344CB8AC3E}">
        <p14:creationId xmlns:p14="http://schemas.microsoft.com/office/powerpoint/2010/main" val="1977752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27584" y="476672"/>
            <a:ext cx="7992888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Технический проект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9364" y="1340768"/>
            <a:ext cx="799288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541338"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Технического проекта включает в себя:</a:t>
            </a:r>
          </a:p>
          <a:p>
            <a:pPr indent="541338" algn="just">
              <a:buAutoNum type="arabicParenR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Технического проекта (установление принципиальных конструктивных решений, принципов работы, габаритных размеров);</a:t>
            </a:r>
          </a:p>
          <a:p>
            <a:pPr indent="541338" algn="just">
              <a:buAutoNum type="arabicParenR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Изготовление (разработка), испытание* и анализ макетов (материальные и электронные). </a:t>
            </a:r>
          </a:p>
          <a:p>
            <a:pPr indent="541338" algn="just">
              <a:buAutoNum type="arabicParenR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Рассмотрение и утверждение КД технического проекта с присвоением литеры «Т».</a:t>
            </a:r>
          </a:p>
          <a:p>
            <a:pPr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*проверка основных технических параметров.</a:t>
            </a:r>
          </a:p>
        </p:txBody>
      </p:sp>
    </p:spTree>
    <p:extLst>
      <p:ext uri="{BB962C8B-B14F-4D97-AF65-F5344CB8AC3E}">
        <p14:creationId xmlns:p14="http://schemas.microsoft.com/office/powerpoint/2010/main" val="4062551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27584" y="260648"/>
            <a:ext cx="7992888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Технический проект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536" y="1052736"/>
            <a:ext cx="8356716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541338"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состав Технического проекта входят следующие работы:</a:t>
            </a:r>
          </a:p>
          <a:p>
            <a:pPr marL="514350" indent="-514350" algn="just">
              <a:buAutoNum type="arabicParenR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конструктивных решений антенных систем;</a:t>
            </a:r>
          </a:p>
          <a:p>
            <a:pPr marL="514350" indent="-514350" algn="just">
              <a:buAutoNum type="arabicParenR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Выполнение необходимых расчетов, в том числе подтверждающие технико-экономические показатели, установленные в ТЗ;</a:t>
            </a:r>
          </a:p>
          <a:p>
            <a:pPr marL="514350" indent="-514350" algn="just">
              <a:buAutoNum type="arabicParenR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Выполнение необходимых принципиальных схем, схем соединений и т.д.;</a:t>
            </a:r>
          </a:p>
          <a:p>
            <a:pPr marL="514350" indent="-514350" algn="just">
              <a:buAutoNum type="arabicParenR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конструкции на технологичность;</a:t>
            </a:r>
          </a:p>
          <a:p>
            <a:pPr marL="514350" indent="-514350" algn="just">
              <a:buAutoNum type="arabicParenR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Изготовление и испытаний макетов;</a:t>
            </a:r>
          </a:p>
          <a:p>
            <a:pPr marL="514350" indent="-514350" algn="just">
              <a:buAutoNum type="arabicParenR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Оценка возможности транспортировки, хранения и монтажа;</a:t>
            </a:r>
          </a:p>
        </p:txBody>
      </p:sp>
    </p:spTree>
    <p:extLst>
      <p:ext uri="{BB962C8B-B14F-4D97-AF65-F5344CB8AC3E}">
        <p14:creationId xmlns:p14="http://schemas.microsoft.com/office/powerpoint/2010/main" val="755936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27584" y="116632"/>
            <a:ext cx="7992888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Технический проект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3642" y="777839"/>
            <a:ext cx="8356716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541338"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7) Оценка эксплуатационных данных антенной системы ( устойчивость по воздействию внешней среды, удобство обслуживания, возможность быстрого устранения отказа и т.д.);</a:t>
            </a:r>
          </a:p>
          <a:p>
            <a:pPr indent="541338"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8) Окончательное оформление заявки на разработку и изготовление новых материалов, применяемых в антенной системе;</a:t>
            </a:r>
          </a:p>
          <a:p>
            <a:pPr indent="541338"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9) Проверка на патентную чистоту;</a:t>
            </a:r>
          </a:p>
          <a:p>
            <a:pPr indent="541338"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10) Оценка технического уровня и качества;</a:t>
            </a:r>
          </a:p>
          <a:p>
            <a:pPr indent="541338"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11) Разработка чертежей проектных КД;</a:t>
            </a:r>
          </a:p>
          <a:p>
            <a:pPr indent="541338"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12) Составление перечня работ, которые следует провести на стадии разработки РКД;</a:t>
            </a:r>
          </a:p>
          <a:p>
            <a:pPr indent="541338"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13) Окончательный выбор антенной системы на основании испытаний макетов и опытных образцов.</a:t>
            </a:r>
          </a:p>
        </p:txBody>
      </p:sp>
    </p:spTree>
    <p:extLst>
      <p:ext uri="{BB962C8B-B14F-4D97-AF65-F5344CB8AC3E}">
        <p14:creationId xmlns:p14="http://schemas.microsoft.com/office/powerpoint/2010/main" val="3987602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27584" y="116632"/>
            <a:ext cx="7992888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Рабочей КД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3642" y="777839"/>
            <a:ext cx="83567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541338"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основании исходных данных, полученных из Технического проекта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формируются план работ по созданию рабочей КД. Также по исходным данным происходит разработка и создание документации, с учетом всех усовершенствований и замечаний, выявленных в предыдущих этапах.</a:t>
            </a:r>
          </a:p>
          <a:p>
            <a:pPr indent="541338"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Следующий шаг: разработка документации для изготовления опытных образцов. Образцы изготавливают по Рабочей КД.</a:t>
            </a:r>
          </a:p>
        </p:txBody>
      </p:sp>
    </p:spTree>
    <p:extLst>
      <p:ext uri="{BB962C8B-B14F-4D97-AF65-F5344CB8AC3E}">
        <p14:creationId xmlns:p14="http://schemas.microsoft.com/office/powerpoint/2010/main" val="3354602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27584" y="-16533"/>
            <a:ext cx="7992888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Рабочей КД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644674"/>
            <a:ext cx="8784976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541338" algn="just"/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этапе Рабочей КД выполняются следующие этапы:</a:t>
            </a:r>
          </a:p>
          <a:p>
            <a:pPr indent="541338" algn="just"/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Разработка КД для изготовления антенной системы;</a:t>
            </a:r>
          </a:p>
          <a:p>
            <a:pPr indent="541338" algn="just"/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Изготовление согласно КД опытных образцов;</a:t>
            </a:r>
          </a:p>
          <a:p>
            <a:pPr indent="541338" algn="just"/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Проведение предварительных испытаний опытных образцов (проверка радиотехнических параметров, климатические, механические, вибрационные, радиационные и т.д.);</a:t>
            </a:r>
          </a:p>
          <a:p>
            <a:pPr indent="541338" algn="just"/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Корректировка КД по результатам испытаний с присвоением литеры «О»;</a:t>
            </a:r>
          </a:p>
          <a:p>
            <a:pPr indent="541338" algn="just"/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5) Приемочные испытания заказчику опытных образцов (в составе летательного аппарата);</a:t>
            </a:r>
          </a:p>
          <a:p>
            <a:pPr indent="541338" algn="just"/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6) Корректировка КД по результатам приемочных испытаний и присвоение литеры «О</a:t>
            </a:r>
            <a:r>
              <a:rPr lang="ru-RU" sz="2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».</a:t>
            </a:r>
          </a:p>
        </p:txBody>
      </p:sp>
    </p:spTree>
    <p:extLst>
      <p:ext uri="{BB962C8B-B14F-4D97-AF65-F5344CB8AC3E}">
        <p14:creationId xmlns:p14="http://schemas.microsoft.com/office/powerpoint/2010/main" val="1775955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27584" y="-16533"/>
            <a:ext cx="7992888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Рабочей КД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644674"/>
            <a:ext cx="878497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541338"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создании опытных образцов обязательно готовится и документация:</a:t>
            </a:r>
          </a:p>
          <a:p>
            <a:pPr marL="514350" indent="-514350" algn="just">
              <a:buAutoNum type="arabicParenR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Руководство по эксплуатации;</a:t>
            </a:r>
          </a:p>
          <a:p>
            <a:pPr marL="514350" indent="-514350" algn="just">
              <a:buAutoNum type="arabicParenR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Инструкция по монтажу к БРЛС;</a:t>
            </a:r>
          </a:p>
          <a:p>
            <a:pPr marL="514350" indent="-514350" algn="just">
              <a:buAutoNum type="arabicParenR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Формуляр;</a:t>
            </a:r>
          </a:p>
          <a:p>
            <a:pPr marL="514350" indent="-514350" algn="just">
              <a:buAutoNum type="arabicParenR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Паспорт;</a:t>
            </a:r>
          </a:p>
          <a:p>
            <a:pPr marL="514350" indent="-514350" algn="just">
              <a:buAutoNum type="arabicParenR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Этикетка;</a:t>
            </a:r>
          </a:p>
          <a:p>
            <a:pPr marL="514350" indent="-514350" algn="just">
              <a:buAutoNum type="arabicParenR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Каталог изделия;</a:t>
            </a:r>
          </a:p>
          <a:p>
            <a:pPr marL="514350" indent="-514350" algn="just">
              <a:buAutoNum type="arabicParenR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Инструкции эксплуатационные;</a:t>
            </a:r>
          </a:p>
          <a:p>
            <a:pPr marL="514350" indent="-514350" algn="just">
              <a:buAutoNum type="arabicParenR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Нормы расхода запчастей;</a:t>
            </a:r>
          </a:p>
          <a:p>
            <a:pPr marL="514350" indent="-514350" algn="just">
              <a:buAutoNum type="arabicParenR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Ведомость эксплуатационной документации.</a:t>
            </a:r>
          </a:p>
          <a:p>
            <a:pPr marL="514350" indent="-514350" algn="just">
              <a:buAutoNum type="arabicParenR"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745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27584" y="-16533"/>
            <a:ext cx="7992888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Рабочей КД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644674"/>
            <a:ext cx="878497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541338"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 прохождения опытных образцов антенных систем заводских испытаний, проводят летные испытания. </a:t>
            </a:r>
          </a:p>
          <a:p>
            <a:pPr indent="541338"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результатам летных испытаний проводится окончательные доработки. </a:t>
            </a:r>
          </a:p>
          <a:p>
            <a:pPr indent="541338"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 выполнения доработок снова летные испытания. По результатам них проводится окончательное внедрение выбранной антенной системы в состав БРЛС.</a:t>
            </a:r>
          </a:p>
          <a:p>
            <a:pPr marL="514350" indent="-514350" algn="just">
              <a:buAutoNum type="arabicParenR"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111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27584" y="-16533"/>
            <a:ext cx="7992888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КД на серийное производство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644674"/>
            <a:ext cx="8784976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541338"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 утверждения заказчика результатов испытаний опытных образцов принимается решение о производстве серии. </a:t>
            </a:r>
          </a:p>
          <a:p>
            <a:pPr indent="541338"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этого необходимо:</a:t>
            </a:r>
          </a:p>
          <a:p>
            <a:pPr marL="514350" indent="-514350" algn="just">
              <a:buAutoNum type="arabicParenR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Найти предприятие изготовитель серийной продукции;</a:t>
            </a:r>
          </a:p>
          <a:p>
            <a:pPr marL="514350" indent="-514350" algn="just">
              <a:buAutoNum type="arabicParenR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Получение подтверждения о возможности изготовления данным предприятием;</a:t>
            </a:r>
          </a:p>
          <a:p>
            <a:pPr marL="514350" indent="-514350" algn="just">
              <a:buAutoNum type="arabicParenR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Отправка КД на изготовление;</a:t>
            </a:r>
          </a:p>
          <a:p>
            <a:pPr marL="514350" indent="-514350" algn="just">
              <a:buAutoNum type="arabicParenR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Проведение входного контроля (внешний осмотр, проверка основных радиотехнических параметров, соответствие масса-габаритным характеристикам) изготавливаемых антенных систем;</a:t>
            </a:r>
          </a:p>
          <a:p>
            <a:pPr marL="514350" indent="-514350" algn="just">
              <a:buAutoNum type="arabicParenR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 на БРЛС согласно схеме установки.</a:t>
            </a:r>
          </a:p>
        </p:txBody>
      </p:sp>
    </p:spTree>
    <p:extLst>
      <p:ext uri="{BB962C8B-B14F-4D97-AF65-F5344CB8AC3E}">
        <p14:creationId xmlns:p14="http://schemas.microsoft.com/office/powerpoint/2010/main" val="2838082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7584" y="764704"/>
            <a:ext cx="799288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541338"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Стадия разработки документации на антенную систему делится на 2 типа:</a:t>
            </a:r>
          </a:p>
          <a:p>
            <a:pPr indent="541338" algn="just">
              <a:buAutoNum type="arabicParenR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проектной конструкторской документации (КД);</a:t>
            </a:r>
          </a:p>
          <a:p>
            <a:pPr indent="541338" algn="just">
              <a:buAutoNum type="arabicParenR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рабочей КД.</a:t>
            </a:r>
          </a:p>
          <a:p>
            <a:pPr indent="541338" algn="just">
              <a:buAutoNum type="arabicParenR"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541338"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Важно!!! Разработка рабочей КД ведется после утверждения проектной КД.</a:t>
            </a:r>
          </a:p>
          <a:p>
            <a:pPr indent="541338" algn="just"/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541338" algn="just"/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465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55576" y="2564904"/>
            <a:ext cx="7992888" cy="165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Примеры антенных систем бортовых РЛС самолетного базирования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3180347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560" y="188640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БРЛС с зеркальной антенной системой</a:t>
            </a:r>
          </a:p>
        </p:txBody>
      </p:sp>
      <p:pic>
        <p:nvPicPr>
          <p:cNvPr id="1026" name="Picture 2" descr="ÐÐ°ÑÑÐ¸Ð½ÐºÐ¸ Ð¿Ð¾ Ð·Ð°Ð¿ÑÐ¾ÑÑ LYNX GIMBAL ASSEMBL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7" r="4627" b="19041"/>
          <a:stretch/>
        </p:blipFill>
        <p:spPr bwMode="auto">
          <a:xfrm>
            <a:off x="16769" y="908720"/>
            <a:ext cx="4625794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1434" y="4077072"/>
            <a:ext cx="4176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Lynx Gimbal Assembly</a:t>
            </a:r>
          </a:p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Работает на 16.7 ГГц. </a:t>
            </a:r>
          </a:p>
        </p:txBody>
      </p:sp>
      <p:pic>
        <p:nvPicPr>
          <p:cNvPr id="5" name="Picture 2" descr="ÐÐ°ÑÑÐ¸Ð½ÐºÐ¸ Ð¿Ð¾ Ð·Ð°Ð¿ÑÐ¾ÑÑ I-gnat ua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0" y="3645024"/>
            <a:ext cx="4857750" cy="312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62897" y="2924944"/>
            <a:ext cx="410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БПЛА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IGNAT-ER</a:t>
            </a:r>
          </a:p>
        </p:txBody>
      </p:sp>
    </p:spTree>
    <p:extLst>
      <p:ext uri="{BB962C8B-B14F-4D97-AF65-F5344CB8AC3E}">
        <p14:creationId xmlns:p14="http://schemas.microsoft.com/office/powerpoint/2010/main" val="165615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560" y="188640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БРЛС с зеркальной антенной системой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0682" y="5589240"/>
            <a:ext cx="7992888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БПЛА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IGNAT-ER c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БРЛС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Lynx II</a:t>
            </a:r>
          </a:p>
        </p:txBody>
      </p:sp>
      <p:pic>
        <p:nvPicPr>
          <p:cNvPr id="3074" name="Picture 2" descr="ÐÐ°ÑÑÐ¸Ð½ÐºÐ¸ Ð¿Ð¾ Ð·Ð°Ð¿ÑÐ¾ÑÑ lynx ii rad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836712"/>
            <a:ext cx="5731309" cy="357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ÐÐ°ÑÑÐ¸Ð½ÐºÐ¸ Ð¿Ð¾ Ð·Ð°Ð¿ÑÐ¾ÑÑ lynx ii rad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948" y="2911786"/>
            <a:ext cx="4248472" cy="290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981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560" y="188640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БРЛС с зеркальной антенной системой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3876" y="3447733"/>
            <a:ext cx="3435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БРЛС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Vue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2" descr="ÐÐ°ÑÑÐ¸Ð½ÐºÐ¸ Ð¿Ð¾ Ð·Ð°Ð¿ÑÐ¾ÑÑ sea Vue rad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7" y="908721"/>
            <a:ext cx="3652777" cy="2499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ÐÐ°ÑÑÐ¸Ð½ÐºÐ¸ Ð¿Ð¾ Ð·Ð°Ð¿ÑÐ¾ÑÑ sea Vue rada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415444"/>
            <a:ext cx="4824536" cy="239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620124" y="5799964"/>
            <a:ext cx="5184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БПЛА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Predator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152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560" y="188640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БРЛС с щелевой антенной системой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4759" y="3881023"/>
            <a:ext cx="3779912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RDR-1700B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/>
          <p:nvPr/>
        </p:nvPicPr>
        <p:blipFill rotWithShape="1">
          <a:blip r:embed="rId3"/>
          <a:srcRect l="-844" t="32656" r="844" b="-3066"/>
          <a:stretch/>
        </p:blipFill>
        <p:spPr>
          <a:xfrm>
            <a:off x="107504" y="980728"/>
            <a:ext cx="3904349" cy="2916815"/>
          </a:xfrm>
          <a:prstGeom prst="rect">
            <a:avLst/>
          </a:prstGeom>
        </p:spPr>
      </p:pic>
      <p:pic>
        <p:nvPicPr>
          <p:cNvPr id="5" name="Picture 2" descr="ÐÐ°ÑÑÐ¸Ð½ÐºÐ¸ Ð¿Ð¾ Ð·Ð°Ð¿ÑÐ¾ÑÑ uscg hv-911 vua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271" y="3013934"/>
            <a:ext cx="4639856" cy="289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053271" y="5931010"/>
            <a:ext cx="46398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БПЛА на котором стоит данный БРЛС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RDR-1700B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5738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560" y="188640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БРЛС с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щелевой антенной системой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760" y="3997421"/>
            <a:ext cx="457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HISAR radar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стоит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RQ-4 Global Hawk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5" name="Рисунок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16" y="908720"/>
            <a:ext cx="4392488" cy="2952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 descr="ÐÐ°ÑÑÐ¸Ð½ÐºÐ¸ Ð¿Ð¾ Ð·Ð°Ð¿ÑÐ¾ÑÑ HISAR radar RQ-4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347" y="2925192"/>
            <a:ext cx="4572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298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560" y="188640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РЛС с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щелевой антенной системой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764" y="4614227"/>
            <a:ext cx="8892479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RQ-4 Global Hawk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7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977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560" y="188640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БРЛС с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ФАР/АФАР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3071" y="5877272"/>
            <a:ext cx="8892479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БРЛС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AN/APG-63(V)3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стоит на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F-15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338" name="Picture 2" descr="ÐÐ°ÑÑÐ¸Ð½ÐºÐ¸ Ð¿Ð¾ Ð·Ð°Ð¿ÑÐ¾ÑÑ AN/APG-63V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720"/>
            <a:ext cx="4708632" cy="388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ÐÐ°ÑÑÐ¸Ð½ÐºÐ¸ Ð¿Ð¾ Ð·Ð°Ð¿ÑÐ¾ÑÑ AN/APG-63V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97209"/>
            <a:ext cx="4176464" cy="3885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307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560" y="188640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БРЛС с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ФАР/АФАР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764" y="5912511"/>
            <a:ext cx="8892479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БРЛС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AN/APG-77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стоит на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F-22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388" name="Picture 4" descr="ÐÐ°ÑÑÐ¸Ð½ÐºÐ¸ Ð¿Ð¾ Ð·Ð°Ð¿ÑÐ¾ÑÑ AN/APG-7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023435"/>
            <a:ext cx="2808312" cy="3063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ÐÐ°ÑÑÐ¸Ð½ÐºÐ¸ Ð¿Ð¾ Ð·Ð°Ð¿ÑÐ¾ÑÑ f-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484784"/>
            <a:ext cx="5496545" cy="412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758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560" y="188640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БРЛС с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ФАР/АФАР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842" y="6036096"/>
            <a:ext cx="8892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APG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-81. Стоит на истребителе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-35</a:t>
            </a:r>
          </a:p>
        </p:txBody>
      </p:sp>
      <p:pic>
        <p:nvPicPr>
          <p:cNvPr id="6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666402"/>
            <a:ext cx="4925394" cy="313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 descr="ÐÐ¾ÑÐ¾Ð¶ÐµÐµ Ð¸Ð·Ð¾Ð±ÑÐ°Ð¶ÐµÐ½Ð¸Ðµ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019637"/>
            <a:ext cx="4032447" cy="35283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449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7584" y="1340768"/>
            <a:ext cx="79928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541338" algn="just">
              <a:lnSpc>
                <a:spcPct val="150000"/>
              </a:lnSpc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проектной КД делится на следующий ряд стадий:</a:t>
            </a:r>
          </a:p>
          <a:p>
            <a:pPr indent="541338" algn="just">
              <a:lnSpc>
                <a:spcPct val="150000"/>
              </a:lnSpc>
              <a:buAutoNum type="arabicParenR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Технического предложения;</a:t>
            </a:r>
          </a:p>
          <a:p>
            <a:pPr indent="541338" algn="just">
              <a:lnSpc>
                <a:spcPct val="150000"/>
              </a:lnSpc>
              <a:buAutoNum type="arabicParenR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Эскизного проекта;</a:t>
            </a:r>
          </a:p>
          <a:p>
            <a:pPr indent="541338" algn="just">
              <a:lnSpc>
                <a:spcPct val="150000"/>
              </a:lnSpc>
              <a:buAutoNum type="arabicParenR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Технического проекта;</a:t>
            </a:r>
          </a:p>
          <a:p>
            <a:pPr indent="541338" algn="just">
              <a:lnSpc>
                <a:spcPct val="150000"/>
              </a:lnSpc>
              <a:buAutoNum type="arabicParenR"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692696"/>
            <a:ext cx="7992888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проектной КД</a:t>
            </a:r>
          </a:p>
        </p:txBody>
      </p:sp>
    </p:spTree>
    <p:extLst>
      <p:ext uri="{BB962C8B-B14F-4D97-AF65-F5344CB8AC3E}">
        <p14:creationId xmlns:p14="http://schemas.microsoft.com/office/powerpoint/2010/main" val="21110330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560" y="188640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БРЛС с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ФАР/АФАР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1" y="5703644"/>
            <a:ext cx="8892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БРЛС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RBE-2AA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Стоит на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Rafael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5" name="Picture 2" descr="ÐÐ°ÑÑÐ¸Ð½ÐºÐ¸ Ð¿Ð¾ Ð·Ð°Ð¿ÑÐ¾ÑÑ rafa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027840"/>
            <a:ext cx="5615976" cy="374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ÐÐ°ÑÑÐ¸Ð½ÐºÐ¸ Ð¿Ð¾ Ð·Ð°Ð¿ÑÐ¾ÑÑ RBE-2A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55" y="908720"/>
            <a:ext cx="2664149" cy="299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5445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560" y="188640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БРЛС с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ФАР/АФАР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8120" y="5914526"/>
            <a:ext cx="8892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БРЛС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CAPTOR-E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Стоит на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EF-2000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«Тайфун»</a:t>
            </a:r>
          </a:p>
        </p:txBody>
      </p:sp>
      <p:pic>
        <p:nvPicPr>
          <p:cNvPr id="5" name="Picture 2" descr="ÐÐ°ÑÑÐ¸Ð½ÐºÐ¸ Ð¿Ð¾ Ð·Ð°Ð¿ÑÐ¾ÑÑ EF-20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708920"/>
            <a:ext cx="4818608" cy="320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ÐÐ°ÑÑÐ¸Ð½ÐºÐ¸ Ð¿Ð¾ Ð·Ð°Ð¿ÑÐ¾ÑÑ CAPTOR-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36712"/>
            <a:ext cx="4680520" cy="301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9435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560" y="188640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БРЛС с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ФАР/АФАР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1" y="6150863"/>
            <a:ext cx="8892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БРЛС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APY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Стоит на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AWACS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 descr="ÐÐ°ÑÑÐ¸Ð½ÐºÐ¸ Ð¿Ð¾ Ð·Ð°Ð¿ÑÐ¾ÑÑ ÐÐ ÐÐ¡ AN/APY-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547" y="908720"/>
            <a:ext cx="5940425" cy="2807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 descr="Описание: Описание: Описание: C:\Users\DTrohov\AppData\Local\Microsoft\Windows\Temporary Internet Files\Content.Word\AWACS_antenna,_Airborne_Warning_and_Control_System_-_National_Electronics_Museum_-_DSC00416[1].jpg"/>
          <p:cNvPicPr/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584" y="3759661"/>
            <a:ext cx="3562350" cy="23475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7823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560" y="188640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БРЛС с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ФАР/АФАР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764" y="5301208"/>
            <a:ext cx="88924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AWACS</a:t>
            </a:r>
          </a:p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Контроль воздушного пространства</a:t>
            </a:r>
          </a:p>
        </p:txBody>
      </p:sp>
      <p:pic>
        <p:nvPicPr>
          <p:cNvPr id="31746" name="Picture 2" descr="ÐÐ°ÑÑÐ¸Ð½ÐºÐ¸ Ð¿Ð¾ Ð·Ð°Ð¿ÑÐ¾ÑÑ awac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822" y="1019637"/>
            <a:ext cx="7381875" cy="419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3150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560" y="188640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БРЛС с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ФАР/АФАР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4837076"/>
            <a:ext cx="88924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РЛПК-27. Стоит на СУ-27, СУ-33.</a:t>
            </a:r>
          </a:p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Тип антенны – кассегрен</a:t>
            </a:r>
          </a:p>
        </p:txBody>
      </p:sp>
      <p:pic>
        <p:nvPicPr>
          <p:cNvPr id="24578" name="Picture 2" descr="http://www.xliby.ru/transport_i_aviacija/vzlyot_2007_08_09/pic_12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197" y="1019637"/>
            <a:ext cx="6715125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6225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560" y="188640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БРЛС с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ФАР/АФАР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5471682"/>
            <a:ext cx="8892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ПФАР «Барс». Стоит на СУ-30 МКИ.</a:t>
            </a:r>
          </a:p>
        </p:txBody>
      </p:sp>
      <p:pic>
        <p:nvPicPr>
          <p:cNvPr id="26626" name="Picture 2" descr="ÐÐ°ÑÑÐ¸Ð½ÐºÐ¸ Ð¿Ð¾ Ð·Ð°Ð¿ÑÐ¾ÑÑ Â«ÐÐ°ÑÑÂ» ÑÐ°Ð´Ð°Ñ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019637"/>
            <a:ext cx="6696744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8989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560" y="188640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БРЛС с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ФАР/АФАР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5517232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ФАР на РЛСУ «Ирбис-Э». Стоит на Су-35.</a:t>
            </a:r>
          </a:p>
        </p:txBody>
      </p:sp>
      <p:pic>
        <p:nvPicPr>
          <p:cNvPr id="5" name="Рисунок 4" descr="ÐÐ¾ÑÐ¾Ð¶ÐµÐµ Ð¸Ð·Ð¾Ð±ÑÐ°Ð¶ÐµÐ½Ð¸Ðµ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791" y="1124744"/>
            <a:ext cx="5940425" cy="39706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7508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560" y="188640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БРЛС с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ФАР/АФАР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004" y="5301208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Авиационная (бортовая) многофункциональная РЛС с АФАР Н036 "Белка". Стоит на Т-50</a:t>
            </a:r>
          </a:p>
        </p:txBody>
      </p:sp>
      <p:pic>
        <p:nvPicPr>
          <p:cNvPr id="5" name="Рисунок 4" descr="ÐÐ°ÑÑÐ¸Ð½ÐºÐ¸ Ð¿Ð¾ Ð·Ð°Ð¿ÑÐ¾ÑÑ Ð±ÑÐ»Ñ Ð03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019637"/>
            <a:ext cx="5202461" cy="37379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13913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560" y="188640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БРЛС с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ФАР/АФАР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004" y="5805264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БРЛС «ЖУК-А» на истребителе МиГ-35.</a:t>
            </a:r>
          </a:p>
        </p:txBody>
      </p:sp>
      <p:pic>
        <p:nvPicPr>
          <p:cNvPr id="5" name="Рисунок 4" descr="ÐÐ°ÑÑÐ¸Ð½ÐºÐ¸ Ð¿Ð¾ Ð·Ð°Ð¿ÑÐ¾ÑÑ ÐÐ ÐÐ¡ Ð¶ÑÐº-Ð°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019637"/>
            <a:ext cx="5526497" cy="45986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93055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560" y="188640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БРЛС с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ФАР/АФАР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004" y="547222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Компоновочная схема БРЛС «ЖУК-А»</a:t>
            </a:r>
          </a:p>
        </p:txBody>
      </p:sp>
      <p:pic>
        <p:nvPicPr>
          <p:cNvPr id="6" name="Рисунок 5"/>
          <p:cNvPicPr/>
          <p:nvPr/>
        </p:nvPicPr>
        <p:blipFill rotWithShape="1">
          <a:blip r:embed="rId3"/>
          <a:srcRect b="8572"/>
          <a:stretch/>
        </p:blipFill>
        <p:spPr>
          <a:xfrm>
            <a:off x="1979712" y="863714"/>
            <a:ext cx="4840455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19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9364" y="1340768"/>
            <a:ext cx="799288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541338"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Технического предложения включает в себя:</a:t>
            </a:r>
          </a:p>
          <a:p>
            <a:pPr indent="541338" algn="just">
              <a:buAutoNum type="arabicParenR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Изучение и анализ Технического Задания (ТЗ) на антенную систему;</a:t>
            </a:r>
          </a:p>
          <a:p>
            <a:pPr indent="541338" algn="just">
              <a:buAutoNum type="arabicParenR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Подбор и проработка материалов (проработка вариантов исполнения антенной системы);</a:t>
            </a:r>
          </a:p>
          <a:p>
            <a:pPr indent="541338" algn="just">
              <a:buAutoNum type="arabicParenR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КД технического предложения;</a:t>
            </a:r>
          </a:p>
          <a:p>
            <a:pPr indent="541338" algn="just">
              <a:buAutoNum type="arabicParenR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Рассмотрение и утверждение КД технического предложения с присвоением КД литеры «П».</a:t>
            </a:r>
          </a:p>
          <a:p>
            <a:pPr indent="541338" algn="just">
              <a:buAutoNum type="arabicParenR"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8463" y="371124"/>
            <a:ext cx="7992888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Техническое предложение</a:t>
            </a:r>
          </a:p>
        </p:txBody>
      </p:sp>
    </p:spTree>
    <p:extLst>
      <p:ext uri="{BB962C8B-B14F-4D97-AF65-F5344CB8AC3E}">
        <p14:creationId xmlns:p14="http://schemas.microsoft.com/office/powerpoint/2010/main" val="41607764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560" y="188640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БРЛС с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ФАР/АФАР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004" y="5805264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БРЛС «ЖУК-А» на истребителе МиГ-35.</a:t>
            </a:r>
          </a:p>
        </p:txBody>
      </p:sp>
      <p:pic>
        <p:nvPicPr>
          <p:cNvPr id="6" name="Рисунок 5"/>
          <p:cNvPicPr/>
          <p:nvPr/>
        </p:nvPicPr>
        <p:blipFill>
          <a:blip r:embed="rId3"/>
          <a:stretch>
            <a:fillRect/>
          </a:stretch>
        </p:blipFill>
        <p:spPr>
          <a:xfrm>
            <a:off x="2339752" y="1019637"/>
            <a:ext cx="5020474" cy="455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752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03" y="188640"/>
            <a:ext cx="8568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Приемо-передающий модуль (ППМ) АФАР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4437112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ППМ для АФАР</a:t>
            </a:r>
          </a:p>
        </p:txBody>
      </p:sp>
      <p:pic>
        <p:nvPicPr>
          <p:cNvPr id="5" name="Рисунок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732" y="1362354"/>
            <a:ext cx="5140985" cy="2732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15457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03" y="188640"/>
            <a:ext cx="8568445" cy="74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печати АФАР на плате</a:t>
            </a:r>
          </a:p>
        </p:txBody>
      </p:sp>
      <p:pic>
        <p:nvPicPr>
          <p:cNvPr id="35842" name="Picture 2" descr="functional_ink_radar_prin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931151"/>
            <a:ext cx="3811588" cy="251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Рисунок 5"/>
          <p:cNvPicPr/>
          <p:nvPr/>
        </p:nvPicPr>
        <p:blipFill rotWithShape="1">
          <a:blip r:embed="rId4"/>
          <a:srcRect l="10534" t="8333" r="14561" b="13334"/>
          <a:stretch/>
        </p:blipFill>
        <p:spPr>
          <a:xfrm>
            <a:off x="2339752" y="3717032"/>
            <a:ext cx="4210050" cy="289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592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1350878"/>
            <a:ext cx="813690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541338"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 чего состоит техническое предложение:</a:t>
            </a:r>
          </a:p>
          <a:p>
            <a:pPr indent="541338" algn="just">
              <a:buAutoNum type="arabicParenR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Пояснительная записка с вариантами проработки и выбора оптимального варианта (вариантов) антенной системы БРЛС по заданным критериям (максимальный КУ, минимальная масса, минимальные габаритные размеры и др.);</a:t>
            </a:r>
          </a:p>
          <a:p>
            <a:pPr indent="541338" algn="just">
              <a:buAutoNum type="arabicParenR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Чертежи (компоновка и конструктивное исполнение, взаимодействие основных частей, принцип работы);</a:t>
            </a:r>
          </a:p>
          <a:p>
            <a:pPr indent="541338" algn="just">
              <a:buAutoNum type="arabicParenR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Ведомость технического исполнения.</a:t>
            </a:r>
          </a:p>
          <a:p>
            <a:pPr indent="541338" algn="just">
              <a:buAutoNum type="arabicParenR"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476672"/>
            <a:ext cx="7992888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Техническое предложение</a:t>
            </a:r>
          </a:p>
        </p:txBody>
      </p:sp>
    </p:spTree>
    <p:extLst>
      <p:ext uri="{BB962C8B-B14F-4D97-AF65-F5344CB8AC3E}">
        <p14:creationId xmlns:p14="http://schemas.microsoft.com/office/powerpoint/2010/main" val="257092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27584" y="260648"/>
            <a:ext cx="7992888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Эскизный проект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9230" y="921855"/>
            <a:ext cx="799288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541338"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Эскизного проекта включает в себя:</a:t>
            </a:r>
          </a:p>
          <a:p>
            <a:pPr indent="541338" algn="just">
              <a:buAutoNum type="arabicParenR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Эскизного проекта (установление принципиальных конструктивных решений, принципов работы, габаритных размеров);</a:t>
            </a:r>
          </a:p>
          <a:p>
            <a:pPr indent="541338" algn="just">
              <a:buAutoNum type="arabicParenR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Определение основных технических параметров (КУ, КНД, полоса рабочих частот, КСВН, поляризационные характеристики, КПД и др.);</a:t>
            </a:r>
          </a:p>
          <a:p>
            <a:pPr indent="541338" algn="just">
              <a:buAutoNum type="arabicParenR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Изготовление (разработка), испытание* и анализ макетов (материальные и электронные);</a:t>
            </a:r>
          </a:p>
          <a:p>
            <a:pPr indent="541338" algn="just">
              <a:buAutoNum type="arabicParenR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Рассмотрение и утверждение КД с присвоением литеры «Э».</a:t>
            </a:r>
          </a:p>
          <a:p>
            <a:pPr indent="541338" algn="just">
              <a:buAutoNum type="arabicParenR"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*проверка основных технических параметров.</a:t>
            </a:r>
          </a:p>
        </p:txBody>
      </p:sp>
    </p:spTree>
    <p:extLst>
      <p:ext uri="{BB962C8B-B14F-4D97-AF65-F5344CB8AC3E}">
        <p14:creationId xmlns:p14="http://schemas.microsoft.com/office/powerpoint/2010/main" val="729412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27584" y="260648"/>
            <a:ext cx="7992888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Эскизный проект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3568" y="1012954"/>
            <a:ext cx="813690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541338"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 чего состоит Эскизный проект:</a:t>
            </a:r>
          </a:p>
          <a:p>
            <a:pPr indent="541338" algn="just">
              <a:buAutoNum type="arabicParenR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Пояснительная записка;</a:t>
            </a:r>
          </a:p>
          <a:p>
            <a:pPr indent="541338" algn="just">
              <a:buAutoNum type="arabicParenR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Чертежи ( компоновка и конструктивное исполнение, взаимодействие основных частей, принцип работы);</a:t>
            </a:r>
          </a:p>
          <a:p>
            <a:pPr indent="541338" algn="just">
              <a:buAutoNum type="arabicParenR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Ведомость технического исполнения.</a:t>
            </a:r>
          </a:p>
          <a:p>
            <a:pPr algn="just"/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Целью эскизного проекта является установление принципиальных конструктивных решений, дающие представления об антенной системе, определяющие технические характеристики и принцип работы.</a:t>
            </a:r>
          </a:p>
        </p:txBody>
      </p:sp>
    </p:spTree>
    <p:extLst>
      <p:ext uri="{BB962C8B-B14F-4D97-AF65-F5344CB8AC3E}">
        <p14:creationId xmlns:p14="http://schemas.microsoft.com/office/powerpoint/2010/main" val="1157261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27584" y="260648"/>
            <a:ext cx="7992888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Эскизный проект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3528" y="1012954"/>
            <a:ext cx="849694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пояснительной записке должно быть отражено:</a:t>
            </a:r>
          </a:p>
          <a:p>
            <a:pPr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Конструкторская проработка антенного устройства;</a:t>
            </a:r>
          </a:p>
          <a:p>
            <a:pPr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Изготовление и испытание на макете с целью проверки технических характеристик;</a:t>
            </a:r>
          </a:p>
          <a:p>
            <a:pPr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Оценка на технологичность и правильность выбора средств и методов измерений;</a:t>
            </a:r>
          </a:p>
          <a:p>
            <a:pPr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Проверка вариантов на патентную чистоту и конкурентоспособность, заявки на изобретение;</a:t>
            </a:r>
          </a:p>
          <a:p>
            <a:pPr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5) Выбор оптимального варианта с обоснованием (максимальный КУ, минимальная масса, минимальные габаритные размеры и др.);</a:t>
            </a:r>
          </a:p>
          <a:p>
            <a:pPr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6) Проработка вопросов технологии изготовления;</a:t>
            </a:r>
          </a:p>
          <a:p>
            <a:pPr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7) Вопросы упаковки и транспортировки.</a:t>
            </a:r>
          </a:p>
        </p:txBody>
      </p:sp>
    </p:spTree>
    <p:extLst>
      <p:ext uri="{BB962C8B-B14F-4D97-AF65-F5344CB8AC3E}">
        <p14:creationId xmlns:p14="http://schemas.microsoft.com/office/powerpoint/2010/main" val="1084709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27584" y="260648"/>
            <a:ext cx="7992888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Эскизный проект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3528" y="1012954"/>
            <a:ext cx="849694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Пояснительная записка состоит из 10 книг:</a:t>
            </a:r>
          </a:p>
          <a:p>
            <a:pPr marL="514350" indent="-514350" algn="just">
              <a:buAutoNum type="arabicParenR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Техническое описание;</a:t>
            </a:r>
          </a:p>
          <a:p>
            <a:pPr marL="514350" indent="-514350" algn="just">
              <a:buAutoNum type="arabicParenR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Технология изготовления;</a:t>
            </a:r>
          </a:p>
          <a:p>
            <a:pPr marL="514350" indent="-514350" algn="just">
              <a:buAutoNum type="arabicParenR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Перечень необходимого оборудования;</a:t>
            </a:r>
          </a:p>
          <a:p>
            <a:pPr marL="514350" indent="-514350" algn="just">
              <a:buAutoNum type="arabicParenR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Перечень электронной компонентной базы;</a:t>
            </a:r>
          </a:p>
          <a:p>
            <a:pPr marL="514350" indent="-514350" algn="just">
              <a:buAutoNum type="arabicParenR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Технико-экономическое обоснование;</a:t>
            </a:r>
          </a:p>
          <a:p>
            <a:pPr marL="514350" indent="-514350" algn="just">
              <a:buAutoNum type="arabicParenR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Требования к сырью, материалам и др.;</a:t>
            </a:r>
          </a:p>
          <a:p>
            <a:pPr marL="514350" indent="-514350" algn="just">
              <a:buAutoNum type="arabicParenR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Производственная и испытательная база;</a:t>
            </a:r>
          </a:p>
          <a:p>
            <a:pPr marL="514350" indent="-514350" algn="just">
              <a:buAutoNum type="arabicParenR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Патентные исследования;</a:t>
            </a:r>
          </a:p>
          <a:p>
            <a:pPr marL="514350" indent="-514350" algn="just">
              <a:buAutoNum type="arabicParenR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Наземная экспериментальная отработка;</a:t>
            </a:r>
          </a:p>
          <a:p>
            <a:pPr marL="514350" indent="-514350" algn="just">
              <a:buAutoNum type="arabicParenR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программы обеспечения безопасности.</a:t>
            </a:r>
          </a:p>
        </p:txBody>
      </p:sp>
    </p:spTree>
    <p:extLst>
      <p:ext uri="{BB962C8B-B14F-4D97-AF65-F5344CB8AC3E}">
        <p14:creationId xmlns:p14="http://schemas.microsoft.com/office/powerpoint/2010/main" val="727834413"/>
      </p:ext>
    </p:extLst>
  </p:cSld>
  <p:clrMapOvr>
    <a:masterClrMapping/>
  </p:clrMapOvr>
</p:sld>
</file>

<file path=ppt/theme/theme1.xml><?xml version="1.0" encoding="utf-8"?>
<a:theme xmlns:a="http://schemas.openxmlformats.org/drawingml/2006/main" name="Воздушный поток">
  <a:themeElements>
    <a:clrScheme name="Воздушный поток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Воздушный поток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Воздушный поток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580</TotalTime>
  <Words>1363</Words>
  <Application>Microsoft Office PowerPoint</Application>
  <PresentationFormat>Экран (4:3)</PresentationFormat>
  <Paragraphs>202</Paragraphs>
  <Slides>42</Slides>
  <Notes>20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47" baseType="lpstr">
      <vt:lpstr>Calibri</vt:lpstr>
      <vt:lpstr>Georgia</vt:lpstr>
      <vt:lpstr>Times New Roman</vt:lpstr>
      <vt:lpstr>Trebuchet MS</vt:lpstr>
      <vt:lpstr>Воздушный поток</vt:lpstr>
      <vt:lpstr>Разработка проектной документации при создании антенных систем БРЛС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проектной документации при создании антенных систем БРЛС</dc:title>
  <dc:creator>Гюльмагомедов Несреддин Ханмагомедович</dc:creator>
  <cp:lastModifiedBy>Роман Ипанов</cp:lastModifiedBy>
  <cp:revision>44</cp:revision>
  <dcterms:created xsi:type="dcterms:W3CDTF">2018-09-12T05:13:53Z</dcterms:created>
  <dcterms:modified xsi:type="dcterms:W3CDTF">2020-02-10T11:06:06Z</dcterms:modified>
</cp:coreProperties>
</file>